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3"/>
  </p:notesMasterIdLst>
  <p:sldIdLst>
    <p:sldId id="256" r:id="rId2"/>
    <p:sldId id="257" r:id="rId3"/>
    <p:sldId id="259" r:id="rId4"/>
    <p:sldId id="8541" r:id="rId5"/>
    <p:sldId id="269" r:id="rId6"/>
    <p:sldId id="258" r:id="rId7"/>
    <p:sldId id="260" r:id="rId8"/>
    <p:sldId id="262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FAE99-F548-4EFA-8F3A-8E5B6CAF0C9F}" v="25" dt="2024-09-18T14:53:35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A1601-83F0-4492-B6EE-1F77AF7E322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3AE69-54BD-47E7-8652-EF93CF1F1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Script template: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/>
              <a:t>Students preparing for the digital PSAT/NMSQT will have access to free, high-quality test preparation resources. Watch this video to learn more.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07AAF-5286-2F49-88D9-44143AA6E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5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8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6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5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11459786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7215" y="1740546"/>
            <a:ext cx="11459786" cy="4408714"/>
          </a:xfrm>
        </p:spPr>
        <p:txBody>
          <a:bodyPr/>
          <a:lstStyle>
            <a:lvl1pPr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buClr>
                <a:schemeClr val="accent3"/>
              </a:buClr>
              <a:buSzPct val="80000"/>
              <a:defRPr/>
            </a:lvl3pPr>
            <a:lvl4pPr>
              <a:buClr>
                <a:schemeClr val="accent3"/>
              </a:buClr>
              <a:buSzPct val="80000"/>
              <a:defRPr/>
            </a:lvl4pPr>
            <a:lvl5pPr>
              <a:buClr>
                <a:schemeClr val="accent3"/>
              </a:buClr>
              <a:buSzPct val="80000"/>
              <a:defRPr sz="170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461" y="1078726"/>
            <a:ext cx="6511242" cy="5346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709" b="1">
                <a:solidFill>
                  <a:schemeClr val="accent3"/>
                </a:solidFill>
                <a:latin typeface="+mn-lt"/>
              </a:defRPr>
            </a:lvl1pPr>
            <a:lvl2pPr marL="46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638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3">
          <p15:clr>
            <a:srgbClr val="FBAE40"/>
          </p15:clr>
        </p15:guide>
        <p15:guide id="2" pos="2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8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4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7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5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4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2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78" r:id="rId6"/>
    <p:sldLayoutId id="2147483774" r:id="rId7"/>
    <p:sldLayoutId id="2147483775" r:id="rId8"/>
    <p:sldLayoutId id="2147483776" r:id="rId9"/>
    <p:sldLayoutId id="2147483777" r:id="rId10"/>
    <p:sldLayoutId id="2147483779" r:id="rId11"/>
    <p:sldLayoutId id="2147483786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yljPogCcKrY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hyperlink" Target="https://web3.ncaa.org/ecwr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hyperlink" Target="http://alabamaschoolconnection.org/2013/04/23/common-core-state-standards-in-the-state-of-alabama-why-is-this-such-a-big-deal/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plash of colors on a white surface">
            <a:extLst>
              <a:ext uri="{FF2B5EF4-FFF2-40B4-BE49-F238E27FC236}">
                <a16:creationId xmlns:a16="http://schemas.microsoft.com/office/drawing/2014/main" id="{24B60823-AE87-B60D-8436-D7B747350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4" b="22656"/>
          <a:stretch/>
        </p:blipFill>
        <p:spPr>
          <a:xfrm>
            <a:off x="20" y="10"/>
            <a:ext cx="12191962" cy="6857990"/>
          </a:xfrm>
          <a:prstGeom prst="rect">
            <a:avLst/>
          </a:prstGeom>
        </p:spPr>
      </p:pic>
      <p:sp>
        <p:nvSpPr>
          <p:cNvPr id="154" name="Rectangle 153">
            <a:extLst>
              <a:ext uri="{FF2B5EF4-FFF2-40B4-BE49-F238E27FC236}">
                <a16:creationId xmlns:a16="http://schemas.microsoft.com/office/drawing/2014/main" id="{B7E0C296-2B1B-4589-84EA-239D8784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175" y="2279176"/>
            <a:ext cx="5199894" cy="25856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606621" cy="1533098"/>
          </a:xfrm>
        </p:spPr>
        <p:txBody>
          <a:bodyPr>
            <a:normAutofit fontScale="90000"/>
          </a:bodyPr>
          <a:lstStyle/>
          <a:p>
            <a:r>
              <a:rPr lang="en-US" sz="3700" dirty="0"/>
              <a:t>Elkins High School </a:t>
            </a:r>
            <a:r>
              <a:rPr lang="en-US" sz="3700"/>
              <a:t>Junior Presentations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8670" y="4155083"/>
            <a:ext cx="4490112" cy="553395"/>
          </a:xfrm>
        </p:spPr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CDD339A-0D5C-435F-B70C-6498DB974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552" y="3022005"/>
            <a:ext cx="12161561" cy="1033163"/>
            <a:chOff x="23552" y="3022005"/>
            <a:chExt cx="12161561" cy="1033163"/>
          </a:xfrm>
        </p:grpSpPr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21D7864D-9CC0-4345-A8ED-01EEC9C57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33426" y="3820899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3">
              <a:extLst>
                <a:ext uri="{FF2B5EF4-FFF2-40B4-BE49-F238E27FC236}">
                  <a16:creationId xmlns:a16="http://schemas.microsoft.com/office/drawing/2014/main" id="{F9F23CAB-0676-4AC7-8CA8-7B5BF73E2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12632" y="3146103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5">
              <a:extLst>
                <a:ext uri="{FF2B5EF4-FFF2-40B4-BE49-F238E27FC236}">
                  <a16:creationId xmlns:a16="http://schemas.microsoft.com/office/drawing/2014/main" id="{EB1A7EF0-FD1E-4431-AA12-061658B27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8308" y="3186235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6">
              <a:extLst>
                <a:ext uri="{FF2B5EF4-FFF2-40B4-BE49-F238E27FC236}">
                  <a16:creationId xmlns:a16="http://schemas.microsoft.com/office/drawing/2014/main" id="{AAA8D351-4D5D-43CA-9EA3-3A209DBA7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19141" y="319923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7">
              <a:extLst>
                <a:ext uri="{FF2B5EF4-FFF2-40B4-BE49-F238E27FC236}">
                  <a16:creationId xmlns:a16="http://schemas.microsoft.com/office/drawing/2014/main" id="{AEB482CE-8502-400F-A587-CEA8BF668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79147" y="320310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id="{B86FDE7E-057E-44EF-9209-38C5CD45C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45413" y="3206968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0">
              <a:extLst>
                <a:ext uri="{FF2B5EF4-FFF2-40B4-BE49-F238E27FC236}">
                  <a16:creationId xmlns:a16="http://schemas.microsoft.com/office/drawing/2014/main" id="{9DAEC7B8-1258-418C-8918-40304A03F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2571" y="3278457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7B3E59D7-9F28-4FEB-8725-3474C434C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24344" y="3213730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id="{FB6EF793-0487-49E6-ACD6-A61029C0A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55774" y="32175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3">
              <a:extLst>
                <a:ext uri="{FF2B5EF4-FFF2-40B4-BE49-F238E27FC236}">
                  <a16:creationId xmlns:a16="http://schemas.microsoft.com/office/drawing/2014/main" id="{98ABF759-8FA6-48D5-B872-D9CEECD39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66180" y="3221457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4">
              <a:extLst>
                <a:ext uri="{FF2B5EF4-FFF2-40B4-BE49-F238E27FC236}">
                  <a16:creationId xmlns:a16="http://schemas.microsoft.com/office/drawing/2014/main" id="{DDB8BBFA-C9D7-4F60-A252-7ED1743E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9313" y="32282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A0FF6E41-0C56-4070-B2E2-2B584C578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69669" y="32639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BF2AC548-3795-4AF1-B887-1983F7F8A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25650" y="3278455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2BDFC7FA-5D85-4F31-B712-6E0C0D7B0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23043" y="3285217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4">
              <a:extLst>
                <a:ext uri="{FF2B5EF4-FFF2-40B4-BE49-F238E27FC236}">
                  <a16:creationId xmlns:a16="http://schemas.microsoft.com/office/drawing/2014/main" id="{DD1464FA-ADAE-4DB6-A9A6-A809763A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0139" y="358038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7">
              <a:extLst>
                <a:ext uri="{FF2B5EF4-FFF2-40B4-BE49-F238E27FC236}">
                  <a16:creationId xmlns:a16="http://schemas.microsoft.com/office/drawing/2014/main" id="{A247191C-2FEA-4AA3-9B1B-4F1602D26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5064" y="3539291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8">
              <a:extLst>
                <a:ext uri="{FF2B5EF4-FFF2-40B4-BE49-F238E27FC236}">
                  <a16:creationId xmlns:a16="http://schemas.microsoft.com/office/drawing/2014/main" id="{92676367-B42C-46BC-BF52-A543723C2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1835" y="3539292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9">
              <a:extLst>
                <a:ext uri="{FF2B5EF4-FFF2-40B4-BE49-F238E27FC236}">
                  <a16:creationId xmlns:a16="http://schemas.microsoft.com/office/drawing/2014/main" id="{F96083BD-2E2F-43C1-B5B8-90A19ECB2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20539" y="3539289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0">
              <a:extLst>
                <a:ext uri="{FF2B5EF4-FFF2-40B4-BE49-F238E27FC236}">
                  <a16:creationId xmlns:a16="http://schemas.microsoft.com/office/drawing/2014/main" id="{36D49EC8-F959-4206-9496-81C1FCE95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9800" y="3539291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1">
              <a:extLst>
                <a:ext uri="{FF2B5EF4-FFF2-40B4-BE49-F238E27FC236}">
                  <a16:creationId xmlns:a16="http://schemas.microsoft.com/office/drawing/2014/main" id="{0D1F9B54-5650-4ADE-8769-818D5AD3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4341" y="3569721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02">
              <a:extLst>
                <a:ext uri="{FF2B5EF4-FFF2-40B4-BE49-F238E27FC236}">
                  <a16:creationId xmlns:a16="http://schemas.microsoft.com/office/drawing/2014/main" id="{1208F64B-D1E2-4308-A921-2791E4D9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59349" y="3594839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3">
              <a:extLst>
                <a:ext uri="{FF2B5EF4-FFF2-40B4-BE49-F238E27FC236}">
                  <a16:creationId xmlns:a16="http://schemas.microsoft.com/office/drawing/2014/main" id="{DD5592E3-A816-49FE-824E-AF5845C5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71682" y="3557646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3">
              <a:extLst>
                <a:ext uri="{FF2B5EF4-FFF2-40B4-BE49-F238E27FC236}">
                  <a16:creationId xmlns:a16="http://schemas.microsoft.com/office/drawing/2014/main" id="{048AF30C-3E40-4065-A7E2-A78D26B05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3811" y="3611744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15">
              <a:extLst>
                <a:ext uri="{FF2B5EF4-FFF2-40B4-BE49-F238E27FC236}">
                  <a16:creationId xmlns:a16="http://schemas.microsoft.com/office/drawing/2014/main" id="{F6E9CB87-8280-47D0-88C8-BAC285D5D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8190" y="3618509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7">
              <a:extLst>
                <a:ext uri="{FF2B5EF4-FFF2-40B4-BE49-F238E27FC236}">
                  <a16:creationId xmlns:a16="http://schemas.microsoft.com/office/drawing/2014/main" id="{C126D247-0C11-4EAB-BE52-A4D807955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5118" y="3633000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8">
              <a:extLst>
                <a:ext uri="{FF2B5EF4-FFF2-40B4-BE49-F238E27FC236}">
                  <a16:creationId xmlns:a16="http://schemas.microsoft.com/office/drawing/2014/main" id="{A15D480B-DA3E-4F00-BDEA-52E018D2C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6368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19">
              <a:extLst>
                <a:ext uri="{FF2B5EF4-FFF2-40B4-BE49-F238E27FC236}">
                  <a16:creationId xmlns:a16="http://schemas.microsoft.com/office/drawing/2014/main" id="{171F133F-A692-4513-A861-47BDCCC8F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25942" y="3622374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20">
              <a:extLst>
                <a:ext uri="{FF2B5EF4-FFF2-40B4-BE49-F238E27FC236}">
                  <a16:creationId xmlns:a16="http://schemas.microsoft.com/office/drawing/2014/main" id="{38207A8D-8E7E-463D-9992-9844A7808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06294" y="383297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27">
              <a:extLst>
                <a:ext uri="{FF2B5EF4-FFF2-40B4-BE49-F238E27FC236}">
                  <a16:creationId xmlns:a16="http://schemas.microsoft.com/office/drawing/2014/main" id="{7BA77B91-9626-4DFA-A5D2-86BE3EAC8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2096" y="3868719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29">
              <a:extLst>
                <a:ext uri="{FF2B5EF4-FFF2-40B4-BE49-F238E27FC236}">
                  <a16:creationId xmlns:a16="http://schemas.microsoft.com/office/drawing/2014/main" id="{E160D945-C924-441B-827A-C27206D1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34415" y="3872581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33">
              <a:extLst>
                <a:ext uri="{FF2B5EF4-FFF2-40B4-BE49-F238E27FC236}">
                  <a16:creationId xmlns:a16="http://schemas.microsoft.com/office/drawing/2014/main" id="{034D50E5-CC96-47EA-909D-9CC6ABA24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05710" y="3883209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36">
              <a:extLst>
                <a:ext uri="{FF2B5EF4-FFF2-40B4-BE49-F238E27FC236}">
                  <a16:creationId xmlns:a16="http://schemas.microsoft.com/office/drawing/2014/main" id="{CE529D6B-DA12-4C21-8816-B7C0655DC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33368" y="395837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37">
              <a:extLst>
                <a:ext uri="{FF2B5EF4-FFF2-40B4-BE49-F238E27FC236}">
                  <a16:creationId xmlns:a16="http://schemas.microsoft.com/office/drawing/2014/main" id="{8BD20D1C-AFD2-46C5-B874-E1E6575A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06887" y="3901564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38">
              <a:extLst>
                <a:ext uri="{FF2B5EF4-FFF2-40B4-BE49-F238E27FC236}">
                  <a16:creationId xmlns:a16="http://schemas.microsoft.com/office/drawing/2014/main" id="{1553F3A5-DAE1-4BE4-A62C-DC0B2B076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7894" y="3904464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39">
              <a:extLst>
                <a:ext uri="{FF2B5EF4-FFF2-40B4-BE49-F238E27FC236}">
                  <a16:creationId xmlns:a16="http://schemas.microsoft.com/office/drawing/2014/main" id="{7248432C-E709-4AB9-B196-B17BABF54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912191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42">
              <a:extLst>
                <a:ext uri="{FF2B5EF4-FFF2-40B4-BE49-F238E27FC236}">
                  <a16:creationId xmlns:a16="http://schemas.microsoft.com/office/drawing/2014/main" id="{87579DF1-0CD1-48D7-9B6C-2B437C7B0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2046" y="3947935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43">
              <a:extLst>
                <a:ext uri="{FF2B5EF4-FFF2-40B4-BE49-F238E27FC236}">
                  <a16:creationId xmlns:a16="http://schemas.microsoft.com/office/drawing/2014/main" id="{51C5165A-A8BD-4E8A-BB51-96ADB4E0C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7955" y="395179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44">
              <a:extLst>
                <a:ext uri="{FF2B5EF4-FFF2-40B4-BE49-F238E27FC236}">
                  <a16:creationId xmlns:a16="http://schemas.microsoft.com/office/drawing/2014/main" id="{3318A639-15FE-47E4-883D-24F0DAF6B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5833" y="3947935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5">
              <a:extLst>
                <a:ext uri="{FF2B5EF4-FFF2-40B4-BE49-F238E27FC236}">
                  <a16:creationId xmlns:a16="http://schemas.microsoft.com/office/drawing/2014/main" id="{B03EC112-0D5C-48DA-93EE-940B74A62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94469" y="3954698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982DB46C-F13E-4ED7-90F3-47B25A085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8264" y="3024903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5">
              <a:extLst>
                <a:ext uri="{FF2B5EF4-FFF2-40B4-BE49-F238E27FC236}">
                  <a16:creationId xmlns:a16="http://schemas.microsoft.com/office/drawing/2014/main" id="{FF698AC9-5CD1-4A7F-8D25-5787F7E8E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7792" y="3039394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8">
              <a:extLst>
                <a:ext uri="{FF2B5EF4-FFF2-40B4-BE49-F238E27FC236}">
                  <a16:creationId xmlns:a16="http://schemas.microsoft.com/office/drawing/2014/main" id="{580965AB-01A6-476C-8F50-ED2350820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7259" y="3022005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9">
              <a:extLst>
                <a:ext uri="{FF2B5EF4-FFF2-40B4-BE49-F238E27FC236}">
                  <a16:creationId xmlns:a16="http://schemas.microsoft.com/office/drawing/2014/main" id="{E3C0DF2F-3170-4A79-ADAA-4BC015B24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6843" y="3047122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">
              <a:extLst>
                <a:ext uri="{FF2B5EF4-FFF2-40B4-BE49-F238E27FC236}">
                  <a16:creationId xmlns:a16="http://schemas.microsoft.com/office/drawing/2014/main" id="{69010010-E67A-4065-8312-BE392BB1C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3941" y="3057748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631A2BD3-8DA4-49DA-961C-2A84252DD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8079" y="3068377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3">
              <a:extLst>
                <a:ext uri="{FF2B5EF4-FFF2-40B4-BE49-F238E27FC236}">
                  <a16:creationId xmlns:a16="http://schemas.microsoft.com/office/drawing/2014/main" id="{B3462A74-8748-4CC2-A7DC-0F765B734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247" y="307224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6">
              <a:extLst>
                <a:ext uri="{FF2B5EF4-FFF2-40B4-BE49-F238E27FC236}">
                  <a16:creationId xmlns:a16="http://schemas.microsoft.com/office/drawing/2014/main" id="{3FD72CB2-5280-4C42-ABD9-AC2202E75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30154" y="3093493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7">
              <a:extLst>
                <a:ext uri="{FF2B5EF4-FFF2-40B4-BE49-F238E27FC236}">
                  <a16:creationId xmlns:a16="http://schemas.microsoft.com/office/drawing/2014/main" id="{7BB6BA01-F7D6-431B-97F7-2DAD44DF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54702" y="3093493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8">
              <a:extLst>
                <a:ext uri="{FF2B5EF4-FFF2-40B4-BE49-F238E27FC236}">
                  <a16:creationId xmlns:a16="http://schemas.microsoft.com/office/drawing/2014/main" id="{6CBFA44B-13FA-4E01-8EC8-3C2E03DC7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78791" y="3125373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0">
              <a:extLst>
                <a:ext uri="{FF2B5EF4-FFF2-40B4-BE49-F238E27FC236}">
                  <a16:creationId xmlns:a16="http://schemas.microsoft.com/office/drawing/2014/main" id="{0B5F8AEE-90EF-4529-B573-77F764D89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9975" y="3143729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3">
              <a:extLst>
                <a:ext uri="{FF2B5EF4-FFF2-40B4-BE49-F238E27FC236}">
                  <a16:creationId xmlns:a16="http://schemas.microsoft.com/office/drawing/2014/main" id="{56BAE621-EB8E-4E88-9B1A-F840BFE65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6006" y="3362058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14B4DED6-A4BF-4F3B-B1FC-82825676B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4777" y="3401668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52">
              <a:extLst>
                <a:ext uri="{FF2B5EF4-FFF2-40B4-BE49-F238E27FC236}">
                  <a16:creationId xmlns:a16="http://schemas.microsoft.com/office/drawing/2014/main" id="{E93A246E-C93F-4DCB-8EB4-8AE46BC81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156" y="3408428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53">
              <a:extLst>
                <a:ext uri="{FF2B5EF4-FFF2-40B4-BE49-F238E27FC236}">
                  <a16:creationId xmlns:a16="http://schemas.microsoft.com/office/drawing/2014/main" id="{2D8ABAA9-E978-42EE-9895-4A97F33EA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45" y="3415192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54">
              <a:extLst>
                <a:ext uri="{FF2B5EF4-FFF2-40B4-BE49-F238E27FC236}">
                  <a16:creationId xmlns:a16="http://schemas.microsoft.com/office/drawing/2014/main" id="{1BDBC350-8F9F-44B7-8860-EE05E4556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17434" y="3412293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55">
              <a:extLst>
                <a:ext uri="{FF2B5EF4-FFF2-40B4-BE49-F238E27FC236}">
                  <a16:creationId xmlns:a16="http://schemas.microsoft.com/office/drawing/2014/main" id="{8CC1825B-07E8-4D9A-99FC-AF22F9D7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3589" y="341905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6">
              <a:extLst>
                <a:ext uri="{FF2B5EF4-FFF2-40B4-BE49-F238E27FC236}">
                  <a16:creationId xmlns:a16="http://schemas.microsoft.com/office/drawing/2014/main" id="{E208343E-229A-4E39-AF3B-DAE8625D5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7596" y="3450937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7">
              <a:extLst>
                <a:ext uri="{FF2B5EF4-FFF2-40B4-BE49-F238E27FC236}">
                  <a16:creationId xmlns:a16="http://schemas.microsoft.com/office/drawing/2014/main" id="{C48670A5-7175-4E13-BCF9-70B92BFB7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0620" y="3415192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9">
              <a:extLst>
                <a:ext uri="{FF2B5EF4-FFF2-40B4-BE49-F238E27FC236}">
                  <a16:creationId xmlns:a16="http://schemas.microsoft.com/office/drawing/2014/main" id="{F4203D1F-0C38-4CC7-9667-06D91693C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3108" y="3458664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60">
              <a:extLst>
                <a:ext uri="{FF2B5EF4-FFF2-40B4-BE49-F238E27FC236}">
                  <a16:creationId xmlns:a16="http://schemas.microsoft.com/office/drawing/2014/main" id="{7C6039CA-A1B7-4086-B035-CF1A0B147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23943" y="3465427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61">
              <a:extLst>
                <a:ext uri="{FF2B5EF4-FFF2-40B4-BE49-F238E27FC236}">
                  <a16:creationId xmlns:a16="http://schemas.microsoft.com/office/drawing/2014/main" id="{BCF25F37-4F50-4174-88D1-A3A43F614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5592" y="3483783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8">
              <a:extLst>
                <a:ext uri="{FF2B5EF4-FFF2-40B4-BE49-F238E27FC236}">
                  <a16:creationId xmlns:a16="http://schemas.microsoft.com/office/drawing/2014/main" id="{F076F369-289A-4E93-BF39-B4C99E16B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149" y="3705975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9">
              <a:extLst>
                <a:ext uri="{FF2B5EF4-FFF2-40B4-BE49-F238E27FC236}">
                  <a16:creationId xmlns:a16="http://schemas.microsoft.com/office/drawing/2014/main" id="{F014AE29-4A4C-418D-8D72-233AECCE7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456" y="3708874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80">
              <a:extLst>
                <a:ext uri="{FF2B5EF4-FFF2-40B4-BE49-F238E27FC236}">
                  <a16:creationId xmlns:a16="http://schemas.microsoft.com/office/drawing/2014/main" id="{169B666F-51A1-4D47-851D-BF226C536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515" y="371660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81">
              <a:extLst>
                <a:ext uri="{FF2B5EF4-FFF2-40B4-BE49-F238E27FC236}">
                  <a16:creationId xmlns:a16="http://schemas.microsoft.com/office/drawing/2014/main" id="{1D47E7BB-91A2-4C01-848C-7528FB8DC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5883" y="3712738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82">
              <a:extLst>
                <a:ext uri="{FF2B5EF4-FFF2-40B4-BE49-F238E27FC236}">
                  <a16:creationId xmlns:a16="http://schemas.microsoft.com/office/drawing/2014/main" id="{E8C443E6-6590-4FA5-9143-C734D59DC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7313" y="3723363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3">
              <a:extLst>
                <a:ext uri="{FF2B5EF4-FFF2-40B4-BE49-F238E27FC236}">
                  <a16:creationId xmlns:a16="http://schemas.microsoft.com/office/drawing/2014/main" id="{8AE369CB-90BC-49E0-84E4-E46339759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95241" y="3702111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4">
              <a:extLst>
                <a:ext uri="{FF2B5EF4-FFF2-40B4-BE49-F238E27FC236}">
                  <a16:creationId xmlns:a16="http://schemas.microsoft.com/office/drawing/2014/main" id="{DC1D6E23-7CDE-45A3-B8E0-2C5D1BDE7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3642" y="3730128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6">
              <a:extLst>
                <a:ext uri="{FF2B5EF4-FFF2-40B4-BE49-F238E27FC236}">
                  <a16:creationId xmlns:a16="http://schemas.microsoft.com/office/drawing/2014/main" id="{AF542CA1-45D2-4197-B34E-0A63A758B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30" y="373792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89">
              <a:extLst>
                <a:ext uri="{FF2B5EF4-FFF2-40B4-BE49-F238E27FC236}">
                  <a16:creationId xmlns:a16="http://schemas.microsoft.com/office/drawing/2014/main" id="{5ED5642D-E343-41C8-8FF3-3368A8660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1490" y="370999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90">
              <a:extLst>
                <a:ext uri="{FF2B5EF4-FFF2-40B4-BE49-F238E27FC236}">
                  <a16:creationId xmlns:a16="http://schemas.microsoft.com/office/drawing/2014/main" id="{BDD03E24-B855-4A54-9C06-9665F8E96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9434" y="3802579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5">
              <a:extLst>
                <a:ext uri="{FF2B5EF4-FFF2-40B4-BE49-F238E27FC236}">
                  <a16:creationId xmlns:a16="http://schemas.microsoft.com/office/drawing/2014/main" id="{92A5ABF9-C9AB-440A-9046-57769BAA7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7751" y="3076723"/>
              <a:ext cx="143728" cy="96607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">
              <a:extLst>
                <a:ext uri="{FF2B5EF4-FFF2-40B4-BE49-F238E27FC236}">
                  <a16:creationId xmlns:a16="http://schemas.microsoft.com/office/drawing/2014/main" id="{20CCFA26-8B22-4B64-A21B-01B13BE5B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19939" y="3091214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0">
              <a:extLst>
                <a:ext uri="{FF2B5EF4-FFF2-40B4-BE49-F238E27FC236}">
                  <a16:creationId xmlns:a16="http://schemas.microsoft.com/office/drawing/2014/main" id="{7034E999-C5DC-41C3-93CF-5AA428892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52129" y="346024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6">
              <a:extLst>
                <a:ext uri="{FF2B5EF4-FFF2-40B4-BE49-F238E27FC236}">
                  <a16:creationId xmlns:a16="http://schemas.microsoft.com/office/drawing/2014/main" id="{1A197C36-622D-4B69-91BB-4C6D3D209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5385" y="3453485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64">
              <a:extLst>
                <a:ext uri="{FF2B5EF4-FFF2-40B4-BE49-F238E27FC236}">
                  <a16:creationId xmlns:a16="http://schemas.microsoft.com/office/drawing/2014/main" id="{2B41BCF4-897C-4C73-A9C9-92A909F18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05696" y="37156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5">
              <a:extLst>
                <a:ext uri="{FF2B5EF4-FFF2-40B4-BE49-F238E27FC236}">
                  <a16:creationId xmlns:a16="http://schemas.microsoft.com/office/drawing/2014/main" id="{406FB574-90F0-417D-ABCD-95DDE91A2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69586" y="3718188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4B98C702-29E3-4C5E-AA82-64BAC1F2A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552" y="342354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6">
              <a:extLst>
                <a:ext uri="{FF2B5EF4-FFF2-40B4-BE49-F238E27FC236}">
                  <a16:creationId xmlns:a16="http://schemas.microsoft.com/office/drawing/2014/main" id="{943DBA82-CBF2-40C6-A535-C02BA2F1E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7107" y="358421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64">
              <a:extLst>
                <a:ext uri="{FF2B5EF4-FFF2-40B4-BE49-F238E27FC236}">
                  <a16:creationId xmlns:a16="http://schemas.microsoft.com/office/drawing/2014/main" id="{5A1CC399-638B-44DB-80A7-401D797A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8048" y="369386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B38C-2162-725E-5DA3-BB7F2590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Self-Assessment</a:t>
            </a:r>
          </a:p>
        </p:txBody>
      </p:sp>
      <p:pic>
        <p:nvPicPr>
          <p:cNvPr id="4" name="Picture 12" descr="OMW Bee">
            <a:extLst>
              <a:ext uri="{FF2B5EF4-FFF2-40B4-BE49-F238E27FC236}">
                <a16:creationId xmlns:a16="http://schemas.microsoft.com/office/drawing/2014/main" id="{B86C62D2-64AA-9521-FB5C-309EDB311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48061" y="1874838"/>
            <a:ext cx="4055165" cy="43513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48BB98-E958-093B-595D-24B60F965503}"/>
              </a:ext>
            </a:extLst>
          </p:cNvPr>
          <p:cNvSpPr txBox="1"/>
          <p:nvPr/>
        </p:nvSpPr>
        <p:spPr>
          <a:xfrm>
            <a:off x="819150" y="1782396"/>
            <a:ext cx="57531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Look for To Do List on top tool bar where it says, “To Do List”.</a:t>
            </a:r>
          </a:p>
          <a:p>
            <a:endParaRPr lang="en-US" sz="1600" dirty="0"/>
          </a:p>
          <a:p>
            <a:r>
              <a:rPr lang="en-US" sz="1600" dirty="0"/>
              <a:t>Click on Show Remaining To Do’s – this will pull up your assessments.  You will:</a:t>
            </a:r>
          </a:p>
          <a:p>
            <a:pPr marL="800100" lvl="1" indent="-342900">
              <a:buAutoNum type="arabicPeriod"/>
            </a:pPr>
            <a:r>
              <a:rPr lang="en-US" dirty="0"/>
              <a:t>Click on </a:t>
            </a:r>
            <a:r>
              <a:rPr lang="en-US" b="1" dirty="0"/>
              <a:t>Create SMART Goals </a:t>
            </a:r>
            <a:r>
              <a:rPr lang="en-US" dirty="0"/>
              <a:t>and add your SMART Goal about PSAT. Once you add your goal, mark as </a:t>
            </a:r>
            <a:r>
              <a:rPr lang="en-US" b="1" dirty="0"/>
              <a:t>complete.</a:t>
            </a:r>
          </a:p>
          <a:p>
            <a:pPr lvl="1"/>
            <a:r>
              <a:rPr lang="en-US" dirty="0"/>
              <a:t>2. Complete </a:t>
            </a:r>
            <a:r>
              <a:rPr lang="en-US" b="1" dirty="0"/>
              <a:t>Social Emotional Learning  Assessment</a:t>
            </a:r>
            <a:r>
              <a:rPr lang="en-US" dirty="0"/>
              <a:t> and mark as </a:t>
            </a:r>
            <a:r>
              <a:rPr lang="en-US" b="1" dirty="0"/>
              <a:t>complete</a:t>
            </a:r>
            <a:r>
              <a:rPr lang="en-US" dirty="0"/>
              <a:t> when done.</a:t>
            </a:r>
          </a:p>
          <a:p>
            <a:pPr lvl="1"/>
            <a:r>
              <a:rPr lang="en-US" dirty="0"/>
              <a:t>3. </a:t>
            </a:r>
            <a:r>
              <a:rPr lang="en-US" b="1" dirty="0"/>
              <a:t>Needs Assessment – </a:t>
            </a:r>
            <a:r>
              <a:rPr lang="en-US" dirty="0"/>
              <a:t>if you have not done so already, </a:t>
            </a:r>
            <a:r>
              <a:rPr lang="en-US"/>
              <a:t>please do this also.</a:t>
            </a:r>
            <a:endParaRPr lang="en-US" b="1" dirty="0"/>
          </a:p>
          <a:p>
            <a:pPr marL="274320" lvl="1" indent="0">
              <a:buClr>
                <a:srgbClr val="262626"/>
              </a:buClr>
              <a:buNone/>
            </a:pPr>
            <a:endParaRPr lang="en-US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F38E1D-BB90-4F15-3979-A556B949E6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848" y="5467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9689F-7FCF-DA9E-44E9-A1220C76A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57162"/>
            <a:ext cx="1164907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0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BD96-1E1D-F34F-C21B-9BAFBA51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1"/>
            <a:ext cx="9634011" cy="1048478"/>
          </a:xfrm>
        </p:spPr>
        <p:txBody>
          <a:bodyPr/>
          <a:lstStyle/>
          <a:p>
            <a:pPr algn="ctr"/>
            <a:r>
              <a:rPr lang="en-US" dirty="0"/>
              <a:t>Graduation is not that far away!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923A3-D279-259B-270D-1186D8552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74519"/>
            <a:ext cx="9634011" cy="47317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en-US" sz="2200" dirty="0">
                <a:latin typeface="Modern Love"/>
              </a:rPr>
              <a:t>My transcript – in Skyward Portfolio</a:t>
            </a:r>
          </a:p>
          <a:p>
            <a:pPr algn="ctr"/>
            <a:r>
              <a:rPr lang="en-US" sz="2200" dirty="0">
                <a:latin typeface="+mj-lt"/>
              </a:rPr>
              <a:t>Rank Letters – in Skyward Portfolio</a:t>
            </a:r>
          </a:p>
          <a:p>
            <a:pPr algn="ctr">
              <a:buClr>
                <a:srgbClr val="C3B2A7"/>
              </a:buClr>
            </a:pPr>
            <a:r>
              <a:rPr lang="en-US" sz="2200" dirty="0">
                <a:latin typeface="Modern Love"/>
              </a:rPr>
              <a:t>What are the graduation requirements?  You can check your Grad </a:t>
            </a:r>
            <a:r>
              <a:rPr lang="en-US" sz="2200" dirty="0" err="1">
                <a:latin typeface="Modern Love"/>
              </a:rPr>
              <a:t>Reqs</a:t>
            </a:r>
            <a:r>
              <a:rPr lang="en-US" sz="2200" dirty="0">
                <a:latin typeface="Modern Love"/>
              </a:rPr>
              <a:t> in Skyward</a:t>
            </a:r>
          </a:p>
          <a:p>
            <a:pPr algn="ctr">
              <a:buClr>
                <a:srgbClr val="C3B2A7"/>
              </a:buClr>
            </a:pPr>
            <a:r>
              <a:rPr lang="en-US" sz="2200" dirty="0">
                <a:latin typeface="Modern Love"/>
              </a:rPr>
              <a:t>What is my graduation plan?</a:t>
            </a:r>
          </a:p>
          <a:p>
            <a:pPr algn="ctr">
              <a:buClr>
                <a:srgbClr val="C3B2A7"/>
              </a:buClr>
            </a:pPr>
            <a:r>
              <a:rPr lang="en-US" sz="2200" dirty="0">
                <a:latin typeface="Modern Love"/>
              </a:rPr>
              <a:t>How many credits do I have?</a:t>
            </a:r>
          </a:p>
          <a:p>
            <a:pPr algn="ctr">
              <a:buClr>
                <a:srgbClr val="C3B2A7"/>
              </a:buClr>
            </a:pPr>
            <a:r>
              <a:rPr lang="en-US" sz="2200" dirty="0">
                <a:latin typeface="Modern Love"/>
              </a:rPr>
              <a:t>Am I on track – do I need to recover credits?</a:t>
            </a:r>
          </a:p>
          <a:p>
            <a:pPr algn="ctr">
              <a:buClr>
                <a:srgbClr val="C3B2A7"/>
              </a:buClr>
            </a:pPr>
            <a:r>
              <a:rPr lang="en-US" sz="2200" dirty="0">
                <a:latin typeface="Modern Love"/>
              </a:rPr>
              <a:t>Did I meet my EOC requirements?</a:t>
            </a:r>
          </a:p>
          <a:p>
            <a:pPr algn="ctr">
              <a:buClr>
                <a:srgbClr val="C3B2A7"/>
              </a:buClr>
            </a:pPr>
            <a:r>
              <a:rPr lang="en-US" sz="2200" dirty="0">
                <a:latin typeface="Modern Love"/>
              </a:rPr>
              <a:t>How do I look to a college based on my transcript?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BDAA30-1E19-6E41-E8D5-C4EC4D2787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7901" y="48887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A366-D0BB-6707-3996-5E56A490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Attendance counts!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6A98C-75AB-3402-F313-FC6392C54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Modern Love"/>
              </a:rPr>
              <a:t>Remember you can lose credit if you are absent 8 or more times – even if you have a passing grade!</a:t>
            </a:r>
          </a:p>
          <a:p>
            <a:pPr>
              <a:buClr>
                <a:srgbClr val="C3B2A7"/>
              </a:buClr>
            </a:pPr>
            <a:r>
              <a:rPr lang="en-US">
                <a:latin typeface="Modern Love"/>
              </a:rPr>
              <a:t>If you need to make up hours due to attendance, be sure to do it.  You want to start Senior year in a good position and not have to worry about recovering credits lost because of attendance.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A3C35F-FD68-714E-12FC-C441B05353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760" y="5489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74CDB-260E-D605-19C4-9BB0BD1D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PSAT/NMSQT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DD82D7B-C069-2E8C-0EEA-F6528E74A5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What to Expect</a:t>
            </a:r>
          </a:p>
        </p:txBody>
      </p:sp>
      <p:pic>
        <p:nvPicPr>
          <p:cNvPr id="6" name="Online Media 5" title="What to expect with the digital PSAT/NMSQT">
            <a:hlinkClick r:id="" action="ppaction://media"/>
            <a:extLst>
              <a:ext uri="{FF2B5EF4-FFF2-40B4-BE49-F238E27FC236}">
                <a16:creationId xmlns:a16="http://schemas.microsoft.com/office/drawing/2014/main" id="{EAE75030-4633-C215-5901-F6868D1B06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5961" y="1740569"/>
            <a:ext cx="6183075" cy="34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7DF05-B451-3EFE-716C-AB99F1600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447675"/>
            <a:ext cx="85153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4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32039-439B-71A7-FBEF-4162136E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SAT/ACT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9C425-5BAB-2ED4-DC7F-69CC10A52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odern Love"/>
              </a:rPr>
              <a:t>Which test should I take?  BOTH – decide which one you are more comfortable with or do better on and stay with that one.</a:t>
            </a:r>
          </a:p>
          <a:p>
            <a:pPr>
              <a:buClr>
                <a:srgbClr val="C3B2A7"/>
              </a:buClr>
            </a:pPr>
            <a:r>
              <a:rPr lang="en-US" dirty="0">
                <a:latin typeface="Modern Love"/>
              </a:rPr>
              <a:t>SAT School Day – ALL juniors will automatically be registered for a FREE SAT test on campus in the spring and then sign up for another SAT/ACT in May/June.</a:t>
            </a:r>
          </a:p>
          <a:p>
            <a:pPr>
              <a:buClr>
                <a:srgbClr val="C3B2A7"/>
              </a:buClr>
            </a:pPr>
            <a:r>
              <a:rPr lang="en-US" dirty="0">
                <a:latin typeface="Modern Love"/>
              </a:rPr>
              <a:t>When should I test again?  The spring tests after you SAT School Day – May &amp; June.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AA99F9-995F-623D-4F0C-9329F7DC6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9848" y="5662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6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5EDF-D464-8BBA-5B00-485F2303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things to think about.....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214C-7A99-2C32-8751-21D7DA7C3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Modern Love"/>
              </a:rPr>
              <a:t>Do I hope to play Division I or II sports?  Be sure to complete the NCAA Clearinghouse: </a:t>
            </a:r>
            <a:r>
              <a:rPr lang="en-US" dirty="0">
                <a:ea typeface="+mn-lt"/>
                <a:cs typeface="+mn-lt"/>
                <a:hlinkClick r:id="rId4"/>
              </a:rPr>
              <a:t>https://web3.ncaa.org/ecwr3/</a:t>
            </a:r>
            <a:r>
              <a:rPr lang="en-US" dirty="0">
                <a:latin typeface="Avenir Next LT Pro"/>
              </a:rPr>
              <a:t> </a:t>
            </a:r>
          </a:p>
          <a:p>
            <a:pPr>
              <a:buClr>
                <a:srgbClr val="C3B2A7"/>
              </a:buClr>
            </a:pPr>
            <a:r>
              <a:rPr lang="en-US" dirty="0">
                <a:latin typeface="Modern Love"/>
              </a:rPr>
              <a:t>What are my options for summer?  Take a dual credit course or other summer course, do an internship or a summer program</a:t>
            </a:r>
          </a:p>
          <a:p>
            <a:pPr>
              <a:buClr>
                <a:srgbClr val="C3B2A7"/>
              </a:buClr>
            </a:pPr>
            <a:r>
              <a:rPr lang="en-US" dirty="0">
                <a:latin typeface="Modern Love"/>
              </a:rPr>
              <a:t>Colleges look at your 6 semester transcript – this includes any high school credits earned in middle school and grades 9-11, so do well this year and be sure to finish strong.</a:t>
            </a:r>
          </a:p>
          <a:p>
            <a:pPr>
              <a:buClr>
                <a:srgbClr val="C3B2A7"/>
              </a:buClr>
            </a:pPr>
            <a:r>
              <a:rPr lang="en-US" dirty="0">
                <a:latin typeface="Modern Love"/>
              </a:rPr>
              <a:t>Don’t have any idea about after high school??  Sign up for the ASVAB 11/12 at EHS – it will show you your strengths and which careers would be a good fit! 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10666B-FCFF-AA4D-8FDC-93D18336B7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3090" y="56162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D591F-93DD-79C7-EB91-8A5A5351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What can I do to make colleges say WOW?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8107B-3241-F561-B263-30910FCDE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Modern Love"/>
              </a:rPr>
              <a:t>Make your grades top priority</a:t>
            </a:r>
          </a:p>
          <a:p>
            <a:pPr>
              <a:buClr>
                <a:srgbClr val="C3B2A7"/>
              </a:buClr>
            </a:pPr>
            <a:r>
              <a:rPr lang="en-US">
                <a:latin typeface="Modern Love"/>
              </a:rPr>
              <a:t>Seek opportunities to get involved – build your resume, take on leadership roles</a:t>
            </a:r>
          </a:p>
          <a:p>
            <a:pPr>
              <a:buClr>
                <a:srgbClr val="C3B2A7"/>
              </a:buClr>
            </a:pPr>
            <a:r>
              <a:rPr lang="en-US">
                <a:latin typeface="Modern Love"/>
              </a:rPr>
              <a:t>Build relationships with decision makers at the college, counselors and teachers.  </a:t>
            </a:r>
          </a:p>
          <a:p>
            <a:pPr>
              <a:buClr>
                <a:srgbClr val="C3B2A7"/>
              </a:buClr>
            </a:pPr>
            <a:r>
              <a:rPr lang="en-US">
                <a:latin typeface="Modern Love"/>
              </a:rPr>
              <a:t>Attend College Fairs and visit with College reps on our campus</a:t>
            </a:r>
          </a:p>
          <a:p>
            <a:pPr>
              <a:buClr>
                <a:srgbClr val="C3B2A7"/>
              </a:buClr>
            </a:pPr>
            <a:r>
              <a:rPr lang="en-US">
                <a:latin typeface="Modern Love"/>
              </a:rPr>
              <a:t>Research and visit prospective colleges</a:t>
            </a:r>
          </a:p>
          <a:p>
            <a:pPr>
              <a:buClr>
                <a:srgbClr val="C3B2A7"/>
              </a:buClr>
            </a:pPr>
            <a:endParaRPr lang="en-US">
              <a:latin typeface="Modern Love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20F863-261F-5221-8C47-CAB9C1354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3817" y="5745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5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4FF89-5407-2A82-6E43-B94D6A9C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Logging into </a:t>
            </a:r>
            <a:r>
              <a:rPr lang="en-US" err="1"/>
              <a:t>Schoolinks</a:t>
            </a:r>
            <a:endParaRPr lang="en-US"/>
          </a:p>
        </p:txBody>
      </p:sp>
      <p:pic>
        <p:nvPicPr>
          <p:cNvPr id="4" name="Content Placeholder 3" descr="Text">
            <a:extLst>
              <a:ext uri="{FF2B5EF4-FFF2-40B4-BE49-F238E27FC236}">
                <a16:creationId xmlns:a16="http://schemas.microsoft.com/office/drawing/2014/main" id="{19C7A656-A190-0BD4-7376-FC5A7ADFB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8083" y="2295727"/>
            <a:ext cx="4840223" cy="3823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D6D6E2-E7CF-402A-87A4-C0EA3428BEC0}"/>
              </a:ext>
            </a:extLst>
          </p:cNvPr>
          <p:cNvSpPr txBox="1"/>
          <p:nvPr/>
        </p:nvSpPr>
        <p:spPr>
          <a:xfrm>
            <a:off x="6543676" y="2884753"/>
            <a:ext cx="260032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latin typeface="+mj-lt"/>
              </a:rPr>
              <a:t>1Link</a:t>
            </a:r>
          </a:p>
          <a:p>
            <a:pPr>
              <a:buClr>
                <a:srgbClr val="262626"/>
              </a:buClr>
            </a:pPr>
            <a:endParaRPr lang="en-US" sz="2800">
              <a:latin typeface="+mj-lt"/>
            </a:endParaRPr>
          </a:p>
          <a:p>
            <a:pPr>
              <a:buClr>
                <a:srgbClr val="262626"/>
              </a:buClr>
            </a:pPr>
            <a:r>
              <a:rPr lang="en-US" sz="3600">
                <a:latin typeface="+mj-lt"/>
              </a:rPr>
              <a:t>Clever</a:t>
            </a:r>
          </a:p>
          <a:p>
            <a:pPr>
              <a:buClr>
                <a:srgbClr val="262626"/>
              </a:buClr>
            </a:pPr>
            <a:endParaRPr lang="en-US" sz="2800">
              <a:latin typeface="+mj-lt"/>
            </a:endParaRPr>
          </a:p>
          <a:p>
            <a:pPr>
              <a:buClr>
                <a:srgbClr val="262626"/>
              </a:buClr>
            </a:pPr>
            <a:r>
              <a:rPr lang="en-US" sz="3600" err="1">
                <a:latin typeface="+mj-lt"/>
              </a:rPr>
              <a:t>Schoolinks</a:t>
            </a:r>
            <a:endParaRPr lang="en-US" sz="3600">
              <a:latin typeface="+mj-lt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6A4819-20DA-AE4C-C8EA-4504081036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71391" y="5814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547</Words>
  <Application>Microsoft Office PowerPoint</Application>
  <PresentationFormat>Widescreen</PresentationFormat>
  <Paragraphs>46</Paragraphs>
  <Slides>11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BohemianVTI</vt:lpstr>
      <vt:lpstr>Elkins High School Junior Presentations</vt:lpstr>
      <vt:lpstr>Graduation is not that far away!</vt:lpstr>
      <vt:lpstr>Attendance counts!</vt:lpstr>
      <vt:lpstr>PSAT/NMSQT</vt:lpstr>
      <vt:lpstr>PowerPoint Presentation</vt:lpstr>
      <vt:lpstr>SAT/ACT</vt:lpstr>
      <vt:lpstr>Other things to think about.....</vt:lpstr>
      <vt:lpstr>What can I do to make colleges say WOW?</vt:lpstr>
      <vt:lpstr>Logging into Schoolinks</vt:lpstr>
      <vt:lpstr>Self-Assessment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Powis, Dina</cp:lastModifiedBy>
  <cp:revision>2</cp:revision>
  <dcterms:created xsi:type="dcterms:W3CDTF">2023-10-24T18:34:56Z</dcterms:created>
  <dcterms:modified xsi:type="dcterms:W3CDTF">2024-09-23T00:24:54Z</dcterms:modified>
</cp:coreProperties>
</file>